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11"/>
  </p:notesMasterIdLst>
  <p:handoutMasterIdLst>
    <p:handoutMasterId r:id="rId12"/>
  </p:handoutMasterIdLst>
  <p:sldIdLst>
    <p:sldId id="319" r:id="rId2"/>
    <p:sldId id="321" r:id="rId3"/>
    <p:sldId id="324" r:id="rId4"/>
    <p:sldId id="325" r:id="rId5"/>
    <p:sldId id="341" r:id="rId6"/>
    <p:sldId id="344" r:id="rId7"/>
    <p:sldId id="340" r:id="rId8"/>
    <p:sldId id="342" r:id="rId9"/>
    <p:sldId id="347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9A046E-6B9B-4036-B476-3C61FA445E45}">
          <p14:sldIdLst>
            <p14:sldId id="319"/>
            <p14:sldId id="321"/>
            <p14:sldId id="324"/>
            <p14:sldId id="325"/>
            <p14:sldId id="341"/>
            <p14:sldId id="344"/>
            <p14:sldId id="340"/>
            <p14:sldId id="342"/>
            <p14:sldId id="347"/>
          </p14:sldIdLst>
        </p14:section>
        <p14:section name="Examples" id="{50EF13D4-0C7E-44CE-A013-DC12FACA97EB}">
          <p14:sldIdLst/>
        </p14:section>
        <p14:section name="Tools" id="{6D279879-29C1-42D6-9CA4-77CBB09005D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BDCDB"/>
    <a:srgbClr val="5F5F5F"/>
    <a:srgbClr val="F8971D"/>
    <a:srgbClr val="4F2683"/>
    <a:srgbClr val="CBCBCB"/>
    <a:srgbClr val="FFC850"/>
    <a:srgbClr val="28A0DC"/>
    <a:srgbClr val="7DAF64"/>
    <a:srgbClr val="D95E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9437B5-677F-4F41-B375-1A431A30CDCF}" v="4" dt="2022-04-14T11:25:38.7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8" autoAdjust="0"/>
    <p:restoredTop sz="95533" autoAdjust="0"/>
  </p:normalViewPr>
  <p:slideViewPr>
    <p:cSldViewPr snapToGrid="0" snapToObjects="1">
      <p:cViewPr varScale="1">
        <p:scale>
          <a:sx n="72" d="100"/>
          <a:sy n="72" d="100"/>
        </p:scale>
        <p:origin x="88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C237F4-301F-DA43-B4D4-E7BBDEBBA0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1B5A49-48AF-034C-888A-9F420170DB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15257D-0302-624C-884C-F50B299F7386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87F3C0-AD34-5A4A-B27E-250862593F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09813-B459-4743-BF34-C8B2C843372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C4545-25F6-944D-86CF-EA81BD3856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005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82689-571A-B24B-9671-370EFB1AD43C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B85F33-7DA6-424A-BEB6-8E621AFB5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16930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B4282689-571A-B24B-9671-370EFB1AD43C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B85F33-7DA6-424A-BEB6-8E621AFB5FB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37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54CED2-8856-3049-BBDE-40994C100428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C4D7DC-7B20-2449-BD2E-3B9518959AF8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435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60995-D774-0A46-B467-2C52A93C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49656"/>
            <a:ext cx="11461476" cy="823912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F04D1-1D24-8545-BE44-8F5347713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679" y="2020823"/>
            <a:ext cx="5633900" cy="66713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6AAA1-70A3-BA4A-9EA1-2C0F8F534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679" y="2687959"/>
            <a:ext cx="5633900" cy="3493389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1D8837-ABB3-9045-A4A0-A0A5FC6AA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7" y="2020827"/>
            <a:ext cx="5659301" cy="667131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003F8-FB36-8345-915A-295EB74B0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687959"/>
            <a:ext cx="5652949" cy="349338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22EADB-22A1-8E4B-9314-AB7EC8B1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A2E7-967D-8549-90F5-C1C435E24400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18BC9-147E-784E-892C-8C5F90439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0956-C20B-964F-AF08-04651053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2EE56D-C1D9-934A-9AE7-442A7B872363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4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E392B-BBD6-EF4B-A321-10EC5C35DA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1292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8B1F5-01D3-3349-8EC2-D012A1EE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6B5A-D839-D44D-B4C8-AF5167ED2629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FA987-029E-014B-9D84-2653CE65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CCAC2B-4B3B-4242-B9FE-B79289D1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39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90" y="5125274"/>
            <a:ext cx="12002532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69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7B3D3-3375-FA48-8B94-1D7D1D93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3D3A8D-4B03-B847-9AD2-84C8E96C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9493D-0E85-E343-9965-59201105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625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AD80A-AB39-984B-9B38-DE5B213FE0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4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9AAB1-D998-1143-BE1C-676AF9B9E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223" y="1042289"/>
            <a:ext cx="5524933" cy="4873625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534B8-BC4C-8041-9EE3-23E9506C4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4" y="2304288"/>
            <a:ext cx="5729150" cy="36195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A0CEA-1FC2-1B4D-A93D-42D53F7B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06FD-BE82-D24B-994D-D065C345C366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10338-EF2F-2445-945B-A9C2E08D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929D9-7D00-C34C-8FAD-BBF6C0EE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6AE784-0B32-FE41-94FB-A47C04D9C112}"/>
              </a:ext>
            </a:extLst>
          </p:cNvPr>
          <p:cNvCxnSpPr>
            <a:cxnSpLocks/>
          </p:cNvCxnSpPr>
          <p:nvPr userDrawn="1"/>
        </p:nvCxnSpPr>
        <p:spPr>
          <a:xfrm>
            <a:off x="366854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400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6CA76-B875-FA4A-A114-807B8DB152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4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5A241-5F47-8348-81F0-034811670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309360" y="1042289"/>
            <a:ext cx="5515790" cy="48736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E6303-B2FC-EE4C-8ACD-8D563F5A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4" y="2304288"/>
            <a:ext cx="5729150" cy="3619564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B9876-2084-6543-B0CE-0B1BD53B9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E2DE2-6DF5-C246-B7E3-9E63962142D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32706-E4E2-A84E-9EF9-BA61A445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EA5D1-D051-3E40-B6EA-0D28709C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DA6217-7ECF-8747-B6BA-0C13B8B5E7C5}"/>
              </a:ext>
            </a:extLst>
          </p:cNvPr>
          <p:cNvCxnSpPr>
            <a:cxnSpLocks/>
          </p:cNvCxnSpPr>
          <p:nvPr userDrawn="1"/>
        </p:nvCxnSpPr>
        <p:spPr>
          <a:xfrm>
            <a:off x="366854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9684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6D5990-D230-494A-AFE1-A377BD46F56A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D1504A-26E7-5C43-A957-655C79045144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492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D73365-F639-A549-8E1F-0B1E00687E9B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F5195D-5BA5-DC43-812E-3D99A77AF64E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7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84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10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98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13A9-1C9D-CE44-B1EA-6FA615AD70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24695"/>
            <a:ext cx="11458300" cy="842276"/>
          </a:xfrm>
        </p:spPr>
        <p:txBody>
          <a:bodyPr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2039-20E6-9A42-AB96-1A56E00F2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50" y="2013381"/>
            <a:ext cx="11458300" cy="4140535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61903-E778-9646-9FF9-F80DDF2A5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7A7B-F31D-B344-836C-A639F0094DD6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98EA-A7FC-5E4E-BCC2-9E1F2392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01A99-9A1A-DC4F-AC6B-3BD51283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884BE4-45A2-CB49-8EF5-42EA151733E7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1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2EDF4-EB6F-2145-88C2-B177DB4C6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300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2201" y="2017292"/>
            <a:ext cx="5652949" cy="414540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9805" y="5248840"/>
            <a:ext cx="6172201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579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5FADD0-948E-2E4D-8166-8630AC059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1292"/>
            <a:ext cx="11458300" cy="8422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2FA5A-445C-4C4C-984F-8E925BF0A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850" y="2008506"/>
            <a:ext cx="11458300" cy="4136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B46A2-77C7-DF4C-8D1D-32C2256F4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6850" y="64506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1A0663-5F6E-FA48-86B0-FB592E17755D}" type="datetime1">
              <a:rPr lang="en-GB" smtClean="0"/>
              <a:pPr/>
              <a:t>19/04/2022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9F296-8AD1-C245-B261-EFF96F030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5" y="645062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25F4A-C3E2-9945-995F-CE40CC351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1950" y="64506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1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34" r:id="rId2"/>
    <p:sldLayoutId id="2147483732" r:id="rId3"/>
    <p:sldLayoutId id="2147483733" r:id="rId4"/>
    <p:sldLayoutId id="2147483737" r:id="rId5"/>
    <p:sldLayoutId id="2147483736" r:id="rId6"/>
    <p:sldLayoutId id="2147483722" r:id="rId7"/>
    <p:sldLayoutId id="2147483724" r:id="rId8"/>
    <p:sldLayoutId id="2147483735" r:id="rId9"/>
    <p:sldLayoutId id="2147483725" r:id="rId10"/>
    <p:sldLayoutId id="2147483726" r:id="rId11"/>
    <p:sldLayoutId id="2147483738" r:id="rId12"/>
    <p:sldLayoutId id="2147483727" r:id="rId13"/>
    <p:sldLayoutId id="2147483728" r:id="rId14"/>
    <p:sldLayoutId id="2147483729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4F268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en-GB" dirty="0">
                <a:sym typeface="Helvetica Light"/>
              </a:rPr>
              <a:t>2021/22 Operational Recovery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April 2022</a:t>
            </a:r>
          </a:p>
          <a:p>
            <a:r>
              <a:rPr lang="en-GB"/>
              <a:t>Item 4.2</a:t>
            </a:r>
            <a:endParaRPr lang="en-GB" dirty="0"/>
          </a:p>
          <a:p>
            <a:r>
              <a:rPr lang="en-GB" dirty="0"/>
              <a:t>Jonathan Mathews. Chief Operating Officer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30/10/20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106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Activity for 21/22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66849" y="2017649"/>
            <a:ext cx="11458299" cy="4145407"/>
          </a:xfrm>
        </p:spPr>
        <p:txBody>
          <a:bodyPr/>
          <a:lstStyle/>
          <a:p>
            <a:r>
              <a:rPr lang="en-GB" dirty="0"/>
              <a:t>Elective recovery is focussing on delivering 19/20 (pre covid) levels of activity 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81E413-EDFA-4654-AF46-7688EE4C70FD}"/>
              </a:ext>
            </a:extLst>
          </p:cNvPr>
          <p:cNvSpPr txBox="1"/>
          <p:nvPr/>
        </p:nvSpPr>
        <p:spPr>
          <a:xfrm>
            <a:off x="304796" y="4833101"/>
            <a:ext cx="115203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/>
              <a:t>*figures subject to slight variance with flex/freeze position</a:t>
            </a:r>
          </a:p>
          <a:p>
            <a:endParaRPr lang="en-GB" b="1" dirty="0"/>
          </a:p>
          <a:p>
            <a:r>
              <a:rPr lang="en-GB" sz="1200" b="1" dirty="0"/>
              <a:t>Key pressure points:</a:t>
            </a:r>
          </a:p>
          <a:p>
            <a:r>
              <a:rPr lang="en-GB" sz="1200" dirty="0"/>
              <a:t>*Bed capacity, urgent non elective demand and staffing additional capacity</a:t>
            </a:r>
          </a:p>
          <a:p>
            <a:endParaRPr lang="en-GB" dirty="0"/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F854BD1C-AE6E-457D-B551-11015306BD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50960"/>
              </p:ext>
            </p:extLst>
          </p:nvPr>
        </p:nvGraphicFramePr>
        <p:xfrm>
          <a:off x="366850" y="2493200"/>
          <a:ext cx="11520352" cy="2160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652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772231">
                  <a:extLst>
                    <a:ext uri="{9D8B030D-6E8A-4147-A177-3AD203B41FA5}">
                      <a16:colId xmlns:a16="http://schemas.microsoft.com/office/drawing/2014/main" val="2415620057"/>
                    </a:ext>
                  </a:extLst>
                </a:gridCol>
                <a:gridCol w="770561">
                  <a:extLst>
                    <a:ext uri="{9D8B030D-6E8A-4147-A177-3AD203B41FA5}">
                      <a16:colId xmlns:a16="http://schemas.microsoft.com/office/drawing/2014/main" val="3230585080"/>
                    </a:ext>
                  </a:extLst>
                </a:gridCol>
                <a:gridCol w="780836">
                  <a:extLst>
                    <a:ext uri="{9D8B030D-6E8A-4147-A177-3AD203B41FA5}">
                      <a16:colId xmlns:a16="http://schemas.microsoft.com/office/drawing/2014/main" val="1689346247"/>
                    </a:ext>
                  </a:extLst>
                </a:gridCol>
                <a:gridCol w="755972">
                  <a:extLst>
                    <a:ext uri="{9D8B030D-6E8A-4147-A177-3AD203B41FA5}">
                      <a16:colId xmlns:a16="http://schemas.microsoft.com/office/drawing/2014/main" val="4255037875"/>
                    </a:ext>
                  </a:extLst>
                </a:gridCol>
                <a:gridCol w="846797">
                  <a:extLst>
                    <a:ext uri="{9D8B030D-6E8A-4147-A177-3AD203B41FA5}">
                      <a16:colId xmlns:a16="http://schemas.microsoft.com/office/drawing/2014/main" val="1393392690"/>
                    </a:ext>
                  </a:extLst>
                </a:gridCol>
                <a:gridCol w="693003">
                  <a:extLst>
                    <a:ext uri="{9D8B030D-6E8A-4147-A177-3AD203B41FA5}">
                      <a16:colId xmlns:a16="http://schemas.microsoft.com/office/drawing/2014/main" val="3300695188"/>
                    </a:ext>
                  </a:extLst>
                </a:gridCol>
                <a:gridCol w="769900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769900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777525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762275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769900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769900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  <a:gridCol w="769900">
                  <a:extLst>
                    <a:ext uri="{9D8B030D-6E8A-4147-A177-3AD203B41FA5}">
                      <a16:colId xmlns:a16="http://schemas.microsoft.com/office/drawing/2014/main" val="12483283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Elective Recovery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19/20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8377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69237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21/22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674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722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589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7876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Variance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+6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+6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-105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-45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-119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+34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-501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  <a:tr h="409482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% 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97%</a:t>
                      </a:r>
                      <a:endParaRPr lang="en-GB" sz="18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101%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89%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97%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84%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105%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94%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976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4358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52 &amp; 104 Week Planning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772" y="4880964"/>
            <a:ext cx="10933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/>
          </a:p>
          <a:p>
            <a:endParaRPr lang="en-GB" sz="1200" b="1" dirty="0"/>
          </a:p>
          <a:p>
            <a:r>
              <a:rPr lang="en-GB" sz="1200" b="1" dirty="0"/>
              <a:t>Key pressure points:</a:t>
            </a:r>
            <a:endParaRPr lang="en-GB" sz="1200" dirty="0"/>
          </a:p>
          <a:p>
            <a:r>
              <a:rPr lang="en-GB" sz="1200" dirty="0"/>
              <a:t>*Surgery Trajectory significantly impacted by urgent demand with Omicron impacting staffing for Q4</a:t>
            </a:r>
          </a:p>
          <a:p>
            <a:r>
              <a:rPr lang="en-GB" sz="1200" dirty="0"/>
              <a:t>*LAAO, EP &amp; Cardiac Surgery main sub specialty pressures (based on clinical prioritisation)</a:t>
            </a:r>
          </a:p>
          <a:p>
            <a:r>
              <a:rPr lang="en-GB" sz="1200" dirty="0"/>
              <a:t>*All 52 week breaches have a completed harm review &amp; are prioritised where possible</a:t>
            </a:r>
          </a:p>
          <a:p>
            <a:r>
              <a:rPr lang="en-GB" sz="1200" dirty="0"/>
              <a:t>*All 104 week patients are re reviewed </a:t>
            </a:r>
          </a:p>
          <a:p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32C8360-AD85-4744-9340-C6A3E56FC8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361623"/>
              </p:ext>
            </p:extLst>
          </p:nvPr>
        </p:nvGraphicFramePr>
        <p:xfrm>
          <a:off x="454773" y="3823168"/>
          <a:ext cx="11458301" cy="1514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185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415620057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23058508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689346247"/>
                    </a:ext>
                  </a:extLst>
                </a:gridCol>
                <a:gridCol w="779458">
                  <a:extLst>
                    <a:ext uri="{9D8B030D-6E8A-4147-A177-3AD203B41FA5}">
                      <a16:colId xmlns:a16="http://schemas.microsoft.com/office/drawing/2014/main" val="4255037875"/>
                    </a:ext>
                  </a:extLst>
                </a:gridCol>
                <a:gridCol w="861728">
                  <a:extLst>
                    <a:ext uri="{9D8B030D-6E8A-4147-A177-3AD203B41FA5}">
                      <a16:colId xmlns:a16="http://schemas.microsoft.com/office/drawing/2014/main" val="139339269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300695188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104 Week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Trajectory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40229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Variance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-5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E18176E-B065-4100-8F92-0A03370A5B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469773"/>
              </p:ext>
            </p:extLst>
          </p:nvPr>
        </p:nvGraphicFramePr>
        <p:xfrm>
          <a:off x="454772" y="2158232"/>
          <a:ext cx="11458301" cy="1563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185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415620057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23058508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689346247"/>
                    </a:ext>
                  </a:extLst>
                </a:gridCol>
                <a:gridCol w="779458">
                  <a:extLst>
                    <a:ext uri="{9D8B030D-6E8A-4147-A177-3AD203B41FA5}">
                      <a16:colId xmlns:a16="http://schemas.microsoft.com/office/drawing/2014/main" val="4255037875"/>
                    </a:ext>
                  </a:extLst>
                </a:gridCol>
                <a:gridCol w="861728">
                  <a:extLst>
                    <a:ext uri="{9D8B030D-6E8A-4147-A177-3AD203B41FA5}">
                      <a16:colId xmlns:a16="http://schemas.microsoft.com/office/drawing/2014/main" val="139339269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300695188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730396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883577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847806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52 Week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419611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Trajectory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40229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Variance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987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18 Week Trajectory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82B09E-8ED0-4221-8827-3C9FFD099E62}"/>
              </a:ext>
            </a:extLst>
          </p:cNvPr>
          <p:cNvSpPr txBox="1"/>
          <p:nvPr/>
        </p:nvSpPr>
        <p:spPr>
          <a:xfrm>
            <a:off x="366850" y="2141680"/>
            <a:ext cx="10933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Divisional trajectories submitted for 21/22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Further review and modelling has been undertaken and the below Trust position has been created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A83F2A5-6286-4C1B-8C1E-87FEA1377C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20578"/>
              </p:ext>
            </p:extLst>
          </p:nvPr>
        </p:nvGraphicFramePr>
        <p:xfrm>
          <a:off x="366850" y="3222730"/>
          <a:ext cx="1145830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185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415620057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23058508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689346247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4255037875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393392690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3300695188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836187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804999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82059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18 Weeks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Apr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Trajectory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Variance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+5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+210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AD9FFE9-91A0-4554-AB76-603BD1BE3E0B}"/>
              </a:ext>
            </a:extLst>
          </p:cNvPr>
          <p:cNvSpPr txBox="1"/>
          <p:nvPr/>
        </p:nvSpPr>
        <p:spPr>
          <a:xfrm>
            <a:off x="335824" y="4848017"/>
            <a:ext cx="11520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800" i="1" dirty="0"/>
          </a:p>
          <a:p>
            <a:r>
              <a:rPr lang="en-GB" b="1" dirty="0"/>
              <a:t>Key pressure points:</a:t>
            </a:r>
            <a:endParaRPr lang="en-GB" dirty="0"/>
          </a:p>
          <a:p>
            <a:endParaRPr lang="en-GB" sz="1400" dirty="0"/>
          </a:p>
          <a:p>
            <a:r>
              <a:rPr lang="en-GB" sz="1400" dirty="0"/>
              <a:t>*Non admitted validation has been impacted by sickness and redeployment of resources to COVID support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82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50A0-720C-4F0C-8D9A-01522ECB3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878" y="1032198"/>
            <a:ext cx="11458300" cy="842276"/>
          </a:xfrm>
        </p:spPr>
        <p:txBody>
          <a:bodyPr/>
          <a:lstStyle/>
          <a:p>
            <a:r>
              <a:rPr lang="en-GB" dirty="0"/>
              <a:t>Clock Stops - Admitted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189C-5EC5-4506-A0DE-D9536DF6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32C13-F766-420D-A7C8-C2403ADBC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B54A4E2-C1FB-4D75-923E-28B26968F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78140"/>
              </p:ext>
            </p:extLst>
          </p:nvPr>
        </p:nvGraphicFramePr>
        <p:xfrm>
          <a:off x="390822" y="2026920"/>
          <a:ext cx="11434329" cy="2230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240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1433824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598045">
                <a:tc>
                  <a:txBody>
                    <a:bodyPr/>
                    <a:lstStyle/>
                    <a:p>
                      <a:r>
                        <a:rPr lang="en-GB" dirty="0"/>
                        <a:t>Admitted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CARDIOTHORACIC SURG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CARDIOTHORACIC MEDICINE/SLEEP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  <a:tr h="382591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976839"/>
                  </a:ext>
                </a:extLst>
              </a:tr>
            </a:tbl>
          </a:graphicData>
        </a:graphic>
      </p:graphicFrame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D80F6953-83A8-48E9-B7FB-3BA4E047A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235626"/>
              </p:ext>
            </p:extLst>
          </p:nvPr>
        </p:nvGraphicFramePr>
        <p:xfrm>
          <a:off x="366850" y="4409682"/>
          <a:ext cx="11434329" cy="1191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240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1433824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143585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460269">
                <a:tc>
                  <a:txBody>
                    <a:bodyPr/>
                    <a:lstStyle/>
                    <a:p>
                      <a:r>
                        <a:rPr lang="en-GB" dirty="0"/>
                        <a:t>Admitted 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19/20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237477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21/22 % of 19/20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66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F50A0-720C-4F0C-8D9A-01522ECB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Stops – Non-Admitted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B189C-5EC5-4506-A0DE-D9536DF6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32C13-F766-420D-A7C8-C2403ADBC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6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B54A4E2-C1FB-4D75-923E-28B26968F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81419"/>
              </p:ext>
            </p:extLst>
          </p:nvPr>
        </p:nvGraphicFramePr>
        <p:xfrm>
          <a:off x="390822" y="2026966"/>
          <a:ext cx="11410358" cy="2230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325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1430818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598045">
                <a:tc>
                  <a:txBody>
                    <a:bodyPr/>
                    <a:lstStyle/>
                    <a:p>
                      <a:r>
                        <a:rPr lang="en-GB" dirty="0"/>
                        <a:t>Non-Admitted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CARDIOTHORACIC SURG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CARDIOTHORACIC MEDICINE/SLEEP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720927"/>
                  </a:ext>
                </a:extLst>
              </a:tr>
              <a:tr h="382591"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976839"/>
                  </a:ext>
                </a:extLst>
              </a:tr>
            </a:tbl>
          </a:graphicData>
        </a:graphic>
      </p:graphicFrame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D80F6953-83A8-48E9-B7FB-3BA4E047A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136487"/>
              </p:ext>
            </p:extLst>
          </p:nvPr>
        </p:nvGraphicFramePr>
        <p:xfrm>
          <a:off x="366851" y="4409682"/>
          <a:ext cx="11410358" cy="1232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325">
                  <a:extLst>
                    <a:ext uri="{9D8B030D-6E8A-4147-A177-3AD203B41FA5}">
                      <a16:colId xmlns:a16="http://schemas.microsoft.com/office/drawing/2014/main" val="3445423554"/>
                    </a:ext>
                  </a:extLst>
                </a:gridCol>
                <a:gridCol w="1430818">
                  <a:extLst>
                    <a:ext uri="{9D8B030D-6E8A-4147-A177-3AD203B41FA5}">
                      <a16:colId xmlns:a16="http://schemas.microsoft.com/office/drawing/2014/main" val="2704682093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2119671706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2198649295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987515316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465324392"/>
                    </a:ext>
                  </a:extLst>
                </a:gridCol>
                <a:gridCol w="1432843">
                  <a:extLst>
                    <a:ext uri="{9D8B030D-6E8A-4147-A177-3AD203B41FA5}">
                      <a16:colId xmlns:a16="http://schemas.microsoft.com/office/drawing/2014/main" val="1086360785"/>
                    </a:ext>
                  </a:extLst>
                </a:gridCol>
              </a:tblGrid>
              <a:tr h="501365">
                <a:tc>
                  <a:txBody>
                    <a:bodyPr/>
                    <a:lstStyle/>
                    <a:p>
                      <a:r>
                        <a:rPr lang="en-GB" dirty="0"/>
                        <a:t>Non-Admitted 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763385"/>
                  </a:ext>
                </a:extLst>
              </a:tr>
              <a:tr h="34648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19/20 Actual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005770"/>
                  </a:ext>
                </a:extLst>
              </a:tr>
              <a:tr h="194326">
                <a:tc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21/22 % of 19/20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251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837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P2 Position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F89BC3B2-3044-4869-99A8-05E7DFF554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78125" y="2148174"/>
            <a:ext cx="3517010" cy="1711650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P2 clinical target to have their procedure within 1 month</a:t>
            </a:r>
          </a:p>
          <a:p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11802-E813-464A-8EED-7727C725E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84" y="2065194"/>
            <a:ext cx="4076094" cy="21078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9BD261-ED46-487B-82D8-40F87CAE2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031" y="2078357"/>
            <a:ext cx="4076094" cy="20946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8CB5CB-5BCF-4842-98F3-B89538BF4B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70" y="4220876"/>
            <a:ext cx="11703580" cy="2072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6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9DE41-9B6C-48CF-9970-5741E6693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Cancer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797973-4CEB-4CA5-BEA3-E4844BBE7B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50"/>
            <a:ext cx="11458300" cy="4145407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Strong Performance for all indicators with Faster Diagnosis achieved for the first month in Dec: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Trajectory and action plan led by Surgery with cross divisional requirements for CT guided biopsy &amp; EBUS</a:t>
            </a:r>
          </a:p>
          <a:p>
            <a:r>
              <a:rPr lang="en-GB" dirty="0"/>
              <a:t>Staffing levels in CT have significantly impacting the position/recovery plans for Q4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C021E-2466-427F-B185-A73D54428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EFFDAB-ED7B-4DC0-A42C-1E6026D3D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F122B2-39FA-4B30-9298-FEE35A27A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6" y="2864623"/>
            <a:ext cx="10312930" cy="1847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734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5710C-446D-43C8-8FE0-EF0D852D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Risks, Constraints &amp; Mitigations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F26E9-8A5E-4B21-A4FA-CCE87D20C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19/04/2022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89E19-0F3A-436A-86E2-7EBEF4D3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E16E8803-C016-4B66-AE44-AAC1F73F0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71634"/>
              </p:ext>
            </p:extLst>
          </p:nvPr>
        </p:nvGraphicFramePr>
        <p:xfrm>
          <a:off x="366850" y="1988926"/>
          <a:ext cx="11458298" cy="4264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3688">
                  <a:extLst>
                    <a:ext uri="{9D8B030D-6E8A-4147-A177-3AD203B41FA5}">
                      <a16:colId xmlns:a16="http://schemas.microsoft.com/office/drawing/2014/main" val="4050438451"/>
                    </a:ext>
                  </a:extLst>
                </a:gridCol>
                <a:gridCol w="2892670">
                  <a:extLst>
                    <a:ext uri="{9D8B030D-6E8A-4147-A177-3AD203B41FA5}">
                      <a16:colId xmlns:a16="http://schemas.microsoft.com/office/drawing/2014/main" val="3726443297"/>
                    </a:ext>
                  </a:extLst>
                </a:gridCol>
                <a:gridCol w="6682154">
                  <a:extLst>
                    <a:ext uri="{9D8B030D-6E8A-4147-A177-3AD203B41FA5}">
                      <a16:colId xmlns:a16="http://schemas.microsoft.com/office/drawing/2014/main" val="3057433303"/>
                    </a:ext>
                  </a:extLst>
                </a:gridCol>
                <a:gridCol w="579786">
                  <a:extLst>
                    <a:ext uri="{9D8B030D-6E8A-4147-A177-3AD203B41FA5}">
                      <a16:colId xmlns:a16="http://schemas.microsoft.com/office/drawing/2014/main" val="321103526"/>
                    </a:ext>
                  </a:extLst>
                </a:gridCol>
              </a:tblGrid>
              <a:tr h="332243">
                <a:tc>
                  <a:txBody>
                    <a:bodyPr/>
                    <a:lstStyle/>
                    <a:p>
                      <a:r>
                        <a:rPr lang="en-GB" sz="1200" dirty="0"/>
                        <a:t>Risks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LHCH constraints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Mitigations/Actions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RAG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425022"/>
                  </a:ext>
                </a:extLst>
              </a:tr>
              <a:tr h="318891">
                <a:tc>
                  <a:txBody>
                    <a:bodyPr/>
                    <a:lstStyle/>
                    <a:p>
                      <a:r>
                        <a:rPr lang="en-GB" sz="1200" dirty="0"/>
                        <a:t>Staffing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Short term sickness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Long term gaps- national shortages (ODP/Radiographers)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Staff morale/resilience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Command &amp; control structure in place (Bronze, Silver &amp; Gold) to review levels of sickness within the Trust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Recruitment and retention strategy being developed led by Director of HR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Divisional actions in place for key workforce areas (on the risk register)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Health &amp; wellbeing team in place to </a:t>
                      </a:r>
                      <a:r>
                        <a:rPr lang="en-GB" sz="1200"/>
                        <a:t>support staff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6560504"/>
                  </a:ext>
                </a:extLst>
              </a:tr>
              <a:tr h="220853">
                <a:tc>
                  <a:txBody>
                    <a:bodyPr/>
                    <a:lstStyle/>
                    <a:p>
                      <a:r>
                        <a:rPr lang="en-GB" sz="1200" dirty="0"/>
                        <a:t>Non Elective Demand &amp; Bed Capacity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ACS &amp; urgent surgery demand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P2 numbers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Surgical pathway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COVID + area segregation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Winter escalation protocol in place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Tactical command meetings utilised at peak occupancy (in line with bed meetings)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P2 position reviewed weekly and listings flexed accordingly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Ward Red/Amber/Green pathways managed in line with infection prevention measures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651819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r>
                        <a:rPr lang="en-GB" sz="1200" dirty="0"/>
                        <a:t>Sub specialty case 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ACHD &amp; Aortic Surgery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EP &amp; LAAO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Divisional trajectories in place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Reviewed in performance meetings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Clinical validation/harm reviews completed in line with national guidance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4324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r>
                        <a:rPr lang="en-GB" sz="1200" dirty="0"/>
                        <a:t>Information capture/availability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PAS functionality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EMIS system integration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SAFER pathway management group in place to review internal systems &amp; processes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BI partners involved in weekly performance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Senior BI lead in place for weekly/monthly returns (signed of by Senior Ops team)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37484"/>
                  </a:ext>
                </a:extLst>
              </a:tr>
              <a:tr h="747607">
                <a:tc>
                  <a:txBody>
                    <a:bodyPr/>
                    <a:lstStyle/>
                    <a:p>
                      <a:r>
                        <a:rPr lang="en-GB" sz="1200" dirty="0"/>
                        <a:t>Cancer diagnostic capacity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CT guided biopsy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EBUS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PET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Faster Diagnosis action plan in place led by Surgery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Weekly Cancer PTL meeting and escalation to Performance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CT &amp; EBUS capacity has been reviewed in line with demand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PET scanning managed through SLA with LUFT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0213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271598"/>
      </p:ext>
    </p:extLst>
  </p:cSld>
  <p:clrMapOvr>
    <a:masterClrMapping/>
  </p:clrMapOvr>
</p:sld>
</file>

<file path=ppt/theme/theme1.xml><?xml version="1.0" encoding="utf-8"?>
<a:theme xmlns:a="http://schemas.openxmlformats.org/drawingml/2006/main" name="LHCH">
  <a:themeElements>
    <a:clrScheme name="Custom 1">
      <a:dk1>
        <a:srgbClr val="323232"/>
      </a:dk1>
      <a:lt1>
        <a:srgbClr val="FFFFFF"/>
      </a:lt1>
      <a:dk2>
        <a:srgbClr val="4F2683"/>
      </a:dk2>
      <a:lt2>
        <a:srgbClr val="EBEBEB"/>
      </a:lt2>
      <a:accent1>
        <a:srgbClr val="4F2683"/>
      </a:accent1>
      <a:accent2>
        <a:srgbClr val="F7961D"/>
      </a:accent2>
      <a:accent3>
        <a:srgbClr val="C0C0C0"/>
      </a:accent3>
      <a:accent4>
        <a:srgbClr val="28A0DC"/>
      </a:accent4>
      <a:accent5>
        <a:srgbClr val="7DAF64"/>
      </a:accent5>
      <a:accent6>
        <a:srgbClr val="FFC850"/>
      </a:accent6>
      <a:hlink>
        <a:srgbClr val="4B7FD3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H" id="{3EFC2655-F634-044D-9862-F122A5DF0291}" vid="{E10AC9EE-8471-4540-BB60-1C0E7746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31299</TotalTime>
  <Words>949</Words>
  <Application>Microsoft Office PowerPoint</Application>
  <PresentationFormat>Widescreen</PresentationFormat>
  <Paragraphs>442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LHCH</vt:lpstr>
      <vt:lpstr>2021/22 Operational Recovery</vt:lpstr>
      <vt:lpstr>Activity for 21/22</vt:lpstr>
      <vt:lpstr>52 &amp; 104 Week Planning</vt:lpstr>
      <vt:lpstr>18 Week Trajectory </vt:lpstr>
      <vt:lpstr>Clock Stops - Admitted</vt:lpstr>
      <vt:lpstr>Clock Stops – Non-Admitted</vt:lpstr>
      <vt:lpstr>P2 Position  </vt:lpstr>
      <vt:lpstr>Cancer Performance</vt:lpstr>
      <vt:lpstr>Risks, Constraints &amp; Mitigations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Walker</dc:creator>
  <cp:lastModifiedBy>Nusaiba Hannan</cp:lastModifiedBy>
  <cp:revision>541</cp:revision>
  <cp:lastPrinted>2021-03-17T08:59:32Z</cp:lastPrinted>
  <dcterms:created xsi:type="dcterms:W3CDTF">2019-07-25T10:39:59Z</dcterms:created>
  <dcterms:modified xsi:type="dcterms:W3CDTF">2022-04-19T13:07:08Z</dcterms:modified>
</cp:coreProperties>
</file>